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Amatic SC"/>
      <p:regular r:id="rId19"/>
      <p:bold r:id="rId20"/>
    </p:embeddedFont>
    <p:embeddedFont>
      <p:font typeface="Source Code Pro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3826C4AC-BE88-41F9-8ACC-3737F1E10B22}">
  <a:tblStyle styleId="{3826C4AC-BE88-41F9-8ACC-3737F1E10B22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maticSC-bold.fntdata"/><Relationship Id="rId11" Type="http://schemas.openxmlformats.org/officeDocument/2006/relationships/slide" Target="slides/slide6.xml"/><Relationship Id="rId22" Type="http://schemas.openxmlformats.org/officeDocument/2006/relationships/font" Target="fonts/SourceCodePro-bold.fntdata"/><Relationship Id="rId10" Type="http://schemas.openxmlformats.org/officeDocument/2006/relationships/slide" Target="slides/slide5.xml"/><Relationship Id="rId21" Type="http://schemas.openxmlformats.org/officeDocument/2006/relationships/font" Target="fonts/SourceCodePro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AmaticSC-regular.fntdata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png>
</file>

<file path=ppt/media/image01.png>
</file>

<file path=ppt/media/image02.png>
</file>

<file path=ppt/media/image0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8000"/>
            </a:lvl1pPr>
            <a:lvl2pPr lvl="1" algn="ctr">
              <a:spcBef>
                <a:spcPts val="0"/>
              </a:spcBef>
              <a:buSzPct val="100000"/>
              <a:defRPr sz="8000"/>
            </a:lvl2pPr>
            <a:lvl3pPr lvl="2" algn="ctr">
              <a:spcBef>
                <a:spcPts val="0"/>
              </a:spcBef>
              <a:buSzPct val="100000"/>
              <a:defRPr sz="8000"/>
            </a:lvl3pPr>
            <a:lvl4pPr lvl="3" algn="ctr">
              <a:spcBef>
                <a:spcPts val="0"/>
              </a:spcBef>
              <a:buSzPct val="100000"/>
              <a:defRPr sz="8000"/>
            </a:lvl4pPr>
            <a:lvl5pPr lvl="4" algn="ctr">
              <a:spcBef>
                <a:spcPts val="0"/>
              </a:spcBef>
              <a:buSzPct val="100000"/>
              <a:defRPr sz="8000"/>
            </a:lvl5pPr>
            <a:lvl6pPr lvl="5" algn="ctr">
              <a:spcBef>
                <a:spcPts val="0"/>
              </a:spcBef>
              <a:buSzPct val="100000"/>
              <a:defRPr sz="8000"/>
            </a:lvl6pPr>
            <a:lvl7pPr lvl="6" algn="ctr">
              <a:spcBef>
                <a:spcPts val="0"/>
              </a:spcBef>
              <a:buSzPct val="100000"/>
              <a:defRPr sz="8000"/>
            </a:lvl7pPr>
            <a:lvl8pPr lvl="7" algn="ctr">
              <a:spcBef>
                <a:spcPts val="0"/>
              </a:spcBef>
              <a:buSzPct val="100000"/>
              <a:defRPr sz="8000"/>
            </a:lvl8pPr>
            <a:lvl9pPr lvl="8" algn="ctr">
              <a:spcBef>
                <a:spcPts val="0"/>
              </a:spcBef>
              <a:buSzPct val="100000"/>
              <a:defRPr sz="80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Shape 3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/>
        </p:txBody>
      </p:sp>
      <p:sp>
        <p:nvSpPr>
          <p:cNvPr id="40" name="Shape 40"/>
          <p:cNvSpPr txBox="1"/>
          <p:nvPr>
            <p:ph idx="1" type="subTitle"/>
          </p:nvPr>
        </p:nvSpPr>
        <p:spPr>
          <a:xfrm>
            <a:off x="265500" y="2845222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Source Code Pro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6000"/>
              <a:t>OOP Final</a:t>
            </a:r>
          </a:p>
        </p:txBody>
      </p:sp>
      <p:sp>
        <p:nvSpPr>
          <p:cNvPr id="57" name="Shape 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Juan Guerra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Adolfo Gonzalez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Jered Gallegos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Shape 62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49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Shape 63"/>
          <p:cNvSpPr txBox="1"/>
          <p:nvPr>
            <p:ph type="title"/>
          </p:nvPr>
        </p:nvSpPr>
        <p:spPr>
          <a:xfrm>
            <a:off x="5116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/>
              <a:t>We Created BreakOut/Brick Breaker or whatever you know the game by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Game Structure</a:t>
            </a:r>
          </a:p>
        </p:txBody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Objects: Bricks, Paddle, and a Ball</a:t>
            </a:r>
          </a:p>
          <a:p>
            <a:pPr lvl="0">
              <a:spcBef>
                <a:spcPts val="0"/>
              </a:spcBef>
              <a:buNone/>
            </a:pPr>
            <a:r>
              <a:rPr lang="en" sz="1800"/>
              <a:t>Purpose: Break the bricks with the ball; prevent the ball from hitting the floor with the paddle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Details: Angles, speed, appearance </a:t>
            </a:r>
          </a:p>
        </p:txBody>
      </p:sp>
      <p:graphicFrame>
        <p:nvGraphicFramePr>
          <p:cNvPr id="70" name="Shape 70"/>
          <p:cNvGraphicFramePr/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{3826C4AC-BE88-41F9-8ACC-3737F1E10B22}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cxnSp>
        <p:nvCxnSpPr>
          <p:cNvPr id="71" name="Shape 71"/>
          <p:cNvCxnSpPr/>
          <p:nvPr/>
        </p:nvCxnSpPr>
        <p:spPr>
          <a:xfrm rot="10800000">
            <a:off x="100" y="4552050"/>
            <a:ext cx="9166199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lg" w="lg" type="none"/>
            <a:tailEnd len="lg" w="lg" type="none"/>
          </a:ln>
        </p:spPr>
      </p:cxnSp>
      <p:pic>
        <p:nvPicPr>
          <p:cNvPr id="72" name="Shape 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5075" y="1344250"/>
            <a:ext cx="4202574" cy="3207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Shape 77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Shape 78"/>
          <p:cNvSpPr txBox="1"/>
          <p:nvPr>
            <p:ph type="title"/>
          </p:nvPr>
        </p:nvSpPr>
        <p:spPr>
          <a:xfrm>
            <a:off x="265500" y="1830600"/>
            <a:ext cx="4045199" cy="1482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Implementation</a:t>
            </a:r>
          </a:p>
        </p:txBody>
      </p:sp>
      <p:sp>
        <p:nvSpPr>
          <p:cNvPr id="79" name="Shape 79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Jered: Create the objects and movement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Juan: Create game logic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Adolfo: Combined components into final product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439500" y="738325"/>
            <a:ext cx="3538500" cy="3538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Objects</a:t>
            </a:r>
          </a:p>
        </p:txBody>
      </p:sp>
      <p:sp>
        <p:nvSpPr>
          <p:cNvPr id="85" name="Shape 85"/>
          <p:cNvSpPr txBox="1"/>
          <p:nvPr/>
        </p:nvSpPr>
        <p:spPr>
          <a:xfrm>
            <a:off x="4563150" y="572850"/>
            <a:ext cx="4119899" cy="3997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737373"/>
              </a:buClr>
              <a:buSzPct val="100000"/>
              <a:buFont typeface="Roboto"/>
              <a:buChar char="●"/>
            </a:pPr>
            <a:r>
              <a:rPr b="1" lang="en" sz="1600" u="sng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Paddle -</a:t>
            </a:r>
            <a:r>
              <a:rPr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 Simple Rect object that takes in _markx in draw function to move left and right only.</a:t>
            </a: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737373"/>
              </a:buClr>
              <a:buSzPct val="100000"/>
              <a:buFont typeface="Roboto"/>
              <a:buChar char="●"/>
            </a:pPr>
            <a:r>
              <a:rPr b="1" lang="en" sz="1600" u="sng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Block -</a:t>
            </a:r>
            <a:r>
              <a:rPr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 extends directly from Rect object to obtain draw and contain functionality. Contain function constantly being called in the idle function to know where the ball is at all times.</a:t>
            </a: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737373"/>
              </a:buClr>
              <a:buSzPct val="100000"/>
              <a:buFont typeface="Roboto"/>
              <a:buChar char="●"/>
            </a:pPr>
            <a:r>
              <a:rPr b="1" lang="en" sz="1600" u="sng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Ball -</a:t>
            </a:r>
            <a:r>
              <a:rPr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 a simple vector point that is being incremented in both the x and y directions based on what it was been in contact with last. 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439500" y="738325"/>
            <a:ext cx="3538500" cy="3538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Logic</a:t>
            </a:r>
          </a:p>
        </p:txBody>
      </p:sp>
      <p:sp>
        <p:nvSpPr>
          <p:cNvPr id="91" name="Shape 91"/>
          <p:cNvSpPr txBox="1"/>
          <p:nvPr/>
        </p:nvSpPr>
        <p:spPr>
          <a:xfrm>
            <a:off x="4563150" y="572850"/>
            <a:ext cx="4119900" cy="3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737373"/>
              </a:buClr>
              <a:buSzPct val="100000"/>
              <a:buFont typeface="Roboto"/>
              <a:buChar char="●"/>
            </a:pPr>
            <a:r>
              <a:rPr b="1" lang="en" sz="1600" u="sng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Levels-</a:t>
            </a:r>
            <a:r>
              <a:rPr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 After destroying all six blocks, you will move on to the next level</a:t>
            </a:r>
          </a:p>
          <a:p>
            <a: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737373"/>
              </a:buClr>
              <a:buSzPct val="100000"/>
              <a:buFont typeface="Roboto"/>
              <a:buChar char="○"/>
            </a:pPr>
            <a:r>
              <a:rPr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Speed increase</a:t>
            </a:r>
          </a:p>
          <a:p>
            <a: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737373"/>
              </a:buClr>
              <a:buSzPct val="100000"/>
              <a:buFont typeface="Roboto"/>
              <a:buChar char="○"/>
            </a:pPr>
            <a:r>
              <a:rPr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Brick color changes</a:t>
            </a: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737373"/>
              </a:buClr>
              <a:buSzPct val="100000"/>
              <a:buFont typeface="Roboto"/>
              <a:buChar char="●"/>
            </a:pPr>
            <a:r>
              <a:rPr b="1" lang="en" sz="1600" u="sng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Lives-</a:t>
            </a:r>
            <a:r>
              <a:rPr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 Three lives are given to the player</a:t>
            </a:r>
          </a:p>
          <a:p>
            <a: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737373"/>
              </a:buClr>
              <a:buSzPct val="100000"/>
              <a:buFont typeface="Roboto"/>
              <a:buChar char="○"/>
            </a:pPr>
            <a:r>
              <a:rPr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Player loses a life if the ball hits the floor</a:t>
            </a:r>
          </a:p>
          <a:p>
            <a: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737373"/>
              </a:buClr>
              <a:buSzPct val="100000"/>
              <a:buFont typeface="Roboto"/>
              <a:buChar char="○"/>
            </a:pPr>
            <a:r>
              <a:rPr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After all lives are lost, game resets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439500" y="738325"/>
            <a:ext cx="3538500" cy="3538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Combination</a:t>
            </a:r>
          </a:p>
        </p:txBody>
      </p:sp>
      <p:sp>
        <p:nvSpPr>
          <p:cNvPr id="97" name="Shape 97"/>
          <p:cNvSpPr txBox="1"/>
          <p:nvPr/>
        </p:nvSpPr>
        <p:spPr>
          <a:xfrm>
            <a:off x="4563150" y="572850"/>
            <a:ext cx="4119900" cy="3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737373"/>
              </a:buClr>
              <a:buSzPct val="100000"/>
              <a:buFont typeface="Roboto"/>
              <a:buChar char="●"/>
            </a:pPr>
            <a:r>
              <a:rPr b="1" lang="en" sz="1600" u="sng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Removal-</a:t>
            </a:r>
            <a:r>
              <a:rPr b="1"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Made sure the bricks would react as they should.</a:t>
            </a: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737373"/>
              </a:buClr>
              <a:buSzPct val="100000"/>
              <a:buFont typeface="Roboto"/>
              <a:buChar char="●"/>
            </a:pPr>
            <a:r>
              <a:rPr b="1" lang="en" sz="1600" u="sng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Angles-</a:t>
            </a:r>
            <a:r>
              <a:rPr b="1"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Made ball have the correct vector values. </a:t>
            </a: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737373"/>
              </a:buClr>
              <a:buSzPct val="100000"/>
              <a:buFont typeface="Roboto"/>
              <a:buChar char="●"/>
            </a:pPr>
            <a:r>
              <a:rPr b="1"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Test- </a:t>
            </a:r>
            <a:r>
              <a:rPr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Paddle can go offscreen for a testing cheat. 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Shape 102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Shape 10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Results: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It works!</a:t>
            </a:r>
          </a:p>
          <a:p>
            <a:pPr lvl="0">
              <a:spcBef>
                <a:spcPts val="0"/>
              </a:spcBef>
              <a:buNone/>
            </a:pPr>
            <a:r>
              <a:rPr lang="en" sz="3600"/>
              <a:t>The bricks break, the ball moves on its own, the player controls the paddle</a:t>
            </a:r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311700" y="288725"/>
            <a:ext cx="8424900" cy="1022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6000"/>
              <a:t>Lessons Learned</a:t>
            </a:r>
          </a:p>
        </p:txBody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311700" y="1389600"/>
            <a:ext cx="8424900" cy="3179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Don’t take games for granted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Even what you think might be simple games require you to analyze each game situation and scenario that might occur. 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Scheduled meetings help with brainstorming</a:t>
            </a:r>
          </a:p>
          <a:p>
            <a:pPr indent="-381000" lvl="0" marL="457200">
              <a:spcBef>
                <a:spcPts val="0"/>
              </a:spcBef>
              <a:buSzPct val="100000"/>
            </a:pPr>
            <a:r>
              <a:rPr lang="en" sz="2400"/>
              <a:t>Start early!</a:t>
            </a: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-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